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Fira Sans Black"/>
      <p:bold r:id="rId12"/>
      <p:boldItalic r:id="rId13"/>
    </p:embeddedFont>
    <p:embeddedFont>
      <p:font typeface="Fira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FiraSansBlack-boldItalic.fntdata"/><Relationship Id="rId12" Type="http://schemas.openxmlformats.org/officeDocument/2006/relationships/font" Target="fonts/FiraSansBlack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FiraSans-bold.fntdata"/><Relationship Id="rId14" Type="http://schemas.openxmlformats.org/officeDocument/2006/relationships/font" Target="fonts/FiraSans-regular.fntdata"/><Relationship Id="rId17" Type="http://schemas.openxmlformats.org/officeDocument/2006/relationships/font" Target="fonts/FiraSans-boldItalic.fntdata"/><Relationship Id="rId16" Type="http://schemas.openxmlformats.org/officeDocument/2006/relationships/font" Target="fonts/Fira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f7f983a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f7f983a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2f7f983a9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2f7f983a9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2f7f983a9b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2f7f983a9b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2f7f983a9b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2f7f983a9b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2f7f983a9b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2f7f983a9b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2f7f983a9b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2f7f983a9b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303900" y="2522525"/>
            <a:ext cx="8536200" cy="691200"/>
          </a:xfrm>
          <a:prstGeom prst="rect">
            <a:avLst/>
          </a:prstGeom>
          <a:solidFill>
            <a:srgbClr val="37A7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303800" y="3750650"/>
            <a:ext cx="8536200" cy="691200"/>
          </a:xfrm>
          <a:prstGeom prst="rect">
            <a:avLst/>
          </a:prstGeom>
          <a:solidFill>
            <a:srgbClr val="F4A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33800" y="797700"/>
            <a:ext cx="5115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12284C"/>
                </a:solidFill>
                <a:latin typeface="Fira Sans Black"/>
                <a:ea typeface="Fira Sans Black"/>
                <a:cs typeface="Fira Sans Black"/>
                <a:sym typeface="Fira Sans Black"/>
              </a:rPr>
              <a:t>LÍMITES Y CÓMO DECIR NO </a:t>
            </a:r>
            <a:endParaRPr sz="2700">
              <a:solidFill>
                <a:srgbClr val="12284C"/>
              </a:solidFill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5823" y="184575"/>
            <a:ext cx="1125011" cy="139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03900" y="1961175"/>
            <a:ext cx="8536200" cy="23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En distintas situaciones se nos plantea la necesidad de usar formas correctas de comunicación que nos ayuden a resolver los conflictos de manera adecuada. 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Una comunicación correcta debe cumplir ciertas condiciones para que sea asertiva. </a:t>
            </a:r>
            <a:r>
              <a:rPr lang="es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Es muy importante que podamos expresar nuestras ideas,  defendernos de los ataques y al mismo tiempo, no atacar a los demás, no hacerles daño con nuestra forma de comunicarnos. 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La </a:t>
            </a:r>
            <a:r>
              <a:rPr b="1" lang="es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comunicación asertiva</a:t>
            </a:r>
            <a:r>
              <a:rPr lang="es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implica expresar los pensamientos, sentimientos y necesidades de una manera clara, directa y honesta. Esta comunicación nos permite establecer límites de una forma saludable. 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Es MUY importante saber decir que no, pero también hay que saber CÓMO DECIR “NO” defendiendo nuestras ideas, SIN ATACAR O DAÑAR A LOS DEMÁS. Es por ello que hay que aprender técnicas que nos ayuden a la hora de decir NO.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2925" y="415623"/>
            <a:ext cx="1817525" cy="389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369125" y="280200"/>
            <a:ext cx="5635800" cy="44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7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Tips generales 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A veces un simple “¡no, gracias!” puede ser suficiente, pero también puedes contestar con estas estrategias o respuestas:</a:t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Da una excusa diciendo que eres alérgico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Da una excusa diciendo que estás tomando medicina 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“</a:t>
            </a: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No todo el mundo lo está haciendo”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Di que tus papás te checan al llegar a tu casa 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Llena tu vaso con una bebida sin alcohol y pretende que sí tiene 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Cambia la conversación o el tema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Di que ya sabes cómo es y que la verdad te provoca dolor de cabeza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Di que te tienes que levantar temprano al día siguiente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Haz una broma al respecto: “No gracias, todavía necesito todas mis neuronas”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Vete de ese lugar 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ira Sans"/>
              <a:buChar char="●"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Pide ayuda a un(a) amigo(a) que tampoco quiera tomar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7975" y="1133875"/>
            <a:ext cx="2711226" cy="3371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5825" y="850975"/>
            <a:ext cx="3637176" cy="20298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794650" y="1575025"/>
            <a:ext cx="30393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Si lo anterior no funciona, puedes aplicar</a:t>
            </a:r>
            <a:r>
              <a:rPr b="1"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las siguientes técnicas: </a:t>
            </a:r>
            <a:endParaRPr sz="12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678700" y="2402675"/>
            <a:ext cx="32712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Fira Sans"/>
                <a:ea typeface="Fira Sans"/>
                <a:cs typeface="Fira Sans"/>
                <a:sym typeface="Fira Sans"/>
              </a:rPr>
              <a:t>Técnica del sándwich:</a:t>
            </a:r>
            <a:r>
              <a:rPr lang="es" sz="1200"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Fira Sans"/>
                <a:ea typeface="Fira Sans"/>
                <a:cs typeface="Fira Sans"/>
                <a:sym typeface="Fira Sans"/>
              </a:rPr>
              <a:t>Consiste en envolver el “no” dentro de algo positivo, por ejemplo: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4818100" y="1057150"/>
            <a:ext cx="3962400" cy="9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Positivo:</a:t>
            </a:r>
            <a:r>
              <a:rPr lang="es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Qué chido que pensaste en mí,</a:t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No</a:t>
            </a:r>
            <a:r>
              <a:rPr lang="es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: pero yo no tomo, </a:t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Positivo:</a:t>
            </a:r>
            <a:r>
              <a:rPr lang="es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muchas gracias. </a:t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3688" y="2782350"/>
            <a:ext cx="1201446" cy="20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3974525" y="406050"/>
            <a:ext cx="4916552" cy="220697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289875" y="1965000"/>
            <a:ext cx="4127700" cy="18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Fira Sans"/>
                <a:ea typeface="Fira Sans"/>
                <a:cs typeface="Fira Sans"/>
                <a:sym typeface="Fira Sans"/>
              </a:rPr>
              <a:t>Técnica del </a:t>
            </a:r>
            <a:endParaRPr b="1" sz="2000"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Fira Sans"/>
                <a:ea typeface="Fira Sans"/>
                <a:cs typeface="Fira Sans"/>
                <a:sym typeface="Fira Sans"/>
              </a:rPr>
              <a:t>disco rayado (loop) :</a:t>
            </a:r>
            <a:r>
              <a:rPr lang="es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Fira Sans"/>
                <a:ea typeface="Fira Sans"/>
                <a:cs typeface="Fira Sans"/>
                <a:sym typeface="Fira Sans"/>
              </a:rPr>
              <a:t>Consiste en repetir una y otra vez el argumento con un “no” que apoye al punto de vista que se tiene hasta que la otra persona se dé cuenta de que no va a lograr su objetivo, por ejemplo: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4227500" y="712575"/>
            <a:ext cx="44106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202124"/>
                </a:solidFill>
                <a:latin typeface="Fira Sans"/>
                <a:ea typeface="Fira Sans"/>
                <a:cs typeface="Fira Sans"/>
                <a:sym typeface="Fira Sans"/>
              </a:rPr>
              <a:t>“No gracias, no, no todo mundo lo está haciendo, no, no gracias, no, estoy tomando medicina, no”.</a:t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3122" y="2297225"/>
            <a:ext cx="1604412" cy="220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3650" y="642300"/>
            <a:ext cx="4346225" cy="242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715625" y="2228100"/>
            <a:ext cx="3271200" cy="68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Fira Sans"/>
                <a:ea typeface="Fira Sans"/>
                <a:cs typeface="Fira Sans"/>
                <a:sym typeface="Fira Sans"/>
              </a:rPr>
              <a:t>Técnica del plato lleno:</a:t>
            </a:r>
            <a:r>
              <a:rPr lang="es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Consiste en hacer evidente que estás muy ocupado o que estás haciendo otra cosa que no te permite hacer eso que te piden, por ejemplo:</a:t>
            </a:r>
            <a:endParaRPr b="1" sz="20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4405200" y="750600"/>
            <a:ext cx="38883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“No, mira ahorita me toca hacer …”</a:t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“No puedo, fíjate que estoy pendiente de una llamada…”</a:t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“Muchas gracias, es que ahora estoy platicando con mi amigo/a”</a:t>
            </a:r>
            <a:endParaRPr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“No, gracias, ya estoy tomando otra cosa”</a:t>
            </a:r>
            <a:endParaRPr b="1" sz="13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3500" y="3006275"/>
            <a:ext cx="1801646" cy="19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3974525" y="406050"/>
            <a:ext cx="4916552" cy="220697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8"/>
          <p:cNvSpPr txBox="1"/>
          <p:nvPr/>
        </p:nvSpPr>
        <p:spPr>
          <a:xfrm>
            <a:off x="444300" y="1841950"/>
            <a:ext cx="4127700" cy="182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000">
                <a:latin typeface="Fira Sans"/>
                <a:ea typeface="Fira Sans"/>
                <a:cs typeface="Fira Sans"/>
                <a:sym typeface="Fira Sans"/>
              </a:rPr>
              <a:t>Técnica de revertir la presión:</a:t>
            </a:r>
            <a:r>
              <a:rPr lang="es" sz="12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 Consiste en revertir la presión social y cuestionar a la otra persona para que sienta que le está tomando demasiada importancia a presionarte y que no tiene sentido. Puedes hacer una pregunta del tipo: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3974525" y="700275"/>
            <a:ext cx="44106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¿Y por qué te interesa tanto que tome?</a:t>
            </a:r>
            <a:endParaRPr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indent="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¿Y por qué te importa tanto lo que haga o no?</a:t>
            </a:r>
            <a:endParaRPr>
              <a:solidFill>
                <a:srgbClr val="202124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0300" y="2175049"/>
            <a:ext cx="1185000" cy="26977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6951575" y="3662950"/>
            <a:ext cx="1939500" cy="11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Normalmente, la respuesta suele ser que en realidad no es que les importe tanto, solo lo hacen por seguir el juego.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