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Fira Sans Black"/>
      <p:bold r:id="rId10"/>
      <p:boldItalic r:id="rId11"/>
    </p:embeddedFont>
    <p:embeddedFont>
      <p:font typeface="Fira Sans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FiraSansBlack-boldItalic.fntdata"/><Relationship Id="rId10" Type="http://schemas.openxmlformats.org/officeDocument/2006/relationships/font" Target="fonts/FiraSansBlack-bold.fntdata"/><Relationship Id="rId13" Type="http://schemas.openxmlformats.org/officeDocument/2006/relationships/font" Target="fonts/FiraSans-bold.fntdata"/><Relationship Id="rId12" Type="http://schemas.openxmlformats.org/officeDocument/2006/relationships/font" Target="fonts/Fira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FiraSans-boldItalic.fntdata"/><Relationship Id="rId14" Type="http://schemas.openxmlformats.org/officeDocument/2006/relationships/font" Target="fonts/Fira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19bb657c7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19bb657c7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19bb657c74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19bb657c74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19bb657c74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19bb657c74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19bb657c74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19bb657c74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971250" y="2411775"/>
            <a:ext cx="3691500" cy="2928600"/>
          </a:xfrm>
          <a:prstGeom prst="rect">
            <a:avLst/>
          </a:prstGeom>
          <a:solidFill>
            <a:srgbClr val="E100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479900" y="2411775"/>
            <a:ext cx="3691500" cy="2928600"/>
          </a:xfrm>
          <a:prstGeom prst="rect">
            <a:avLst/>
          </a:prstGeom>
          <a:solidFill>
            <a:srgbClr val="F4A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233800" y="797700"/>
            <a:ext cx="6890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solidFill>
                  <a:srgbClr val="12284C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CÓMO SE VE EL CHANTAJE O MANIPULACIÓN</a:t>
            </a:r>
            <a:endParaRPr sz="2700">
              <a:solidFill>
                <a:srgbClr val="12284C"/>
              </a:solidFill>
              <a:latin typeface="Fira Sans Black"/>
              <a:ea typeface="Fira Sans Black"/>
              <a:cs typeface="Fira Sans Black"/>
              <a:sym typeface="Fira Sans Black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4463" y="149075"/>
            <a:ext cx="1289918" cy="160289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33800" y="1371663"/>
            <a:ext cx="454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Diferencia entre manipulación y chantaje </a:t>
            </a:r>
            <a:endParaRPr>
              <a:solidFill>
                <a:schemeClr val="dk1"/>
              </a:solidFill>
              <a:latin typeface="Fira Sans Black"/>
              <a:ea typeface="Fira Sans Black"/>
              <a:cs typeface="Fira Sans Black"/>
              <a:sym typeface="Fira Sans Black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92475" y="1695675"/>
            <a:ext cx="66969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Normalmente, la diferencia entre la manipulación y el chantaje tiene que ver con los medios que se utilizan para obtener lo que se desea.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787575" y="2575050"/>
            <a:ext cx="3292800" cy="24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Manipulación</a:t>
            </a:r>
            <a:r>
              <a:rPr lang="es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: Se busca obtener ventaja o algo que se desea mediante engaños o información falsa, en ocasiones se utilizan las vulnerabilidades de las personas, por ejemplo las inseguridades, los miedos, etc.</a:t>
            </a:r>
            <a:endParaRPr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La manipulación suele ser sutil, ya que se trata de influir en el comportamiento o pensamientos de otra persona a través del engaño o no dando toda la información. Se busca persuadir a la persona, o personas, a hacer algo que posiblemente no harían.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5316500" y="2575050"/>
            <a:ext cx="3247800" cy="23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Chantaje:</a:t>
            </a:r>
            <a:r>
              <a:rPr lang="es" sz="11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 Es una amenaza de hacer daño o de tener consecuencias negativas para poder obtener algo a cambio. El chantaje es más directo y de manera amenazante. </a:t>
            </a:r>
            <a:endParaRPr sz="11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El chantaje puede ser considerado como una extorsión y se busca que se cumpla una demanda, puede incluir manipulación emocional, intimidación o amenazas tanto físicas, psicológicas o financieras, siempre buscando obtener lo que se desea.</a:t>
            </a:r>
            <a:endParaRPr sz="11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42" y="2338900"/>
            <a:ext cx="794900" cy="79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2277375"/>
            <a:ext cx="744500" cy="7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42925" y="415623"/>
            <a:ext cx="1817525" cy="389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5832600" y="3411700"/>
            <a:ext cx="1968900" cy="400200"/>
          </a:xfrm>
          <a:prstGeom prst="rect">
            <a:avLst/>
          </a:prstGeom>
          <a:solidFill>
            <a:srgbClr val="E100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1267425" y="3359275"/>
            <a:ext cx="1968900" cy="400200"/>
          </a:xfrm>
          <a:prstGeom prst="rect">
            <a:avLst/>
          </a:prstGeom>
          <a:solidFill>
            <a:srgbClr val="F4A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6475" y="550950"/>
            <a:ext cx="5151048" cy="287462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2571800" y="936000"/>
            <a:ext cx="42174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José Pablo le pide a Ana que le pase la tarea del día anterior, ella le dice que no y él responde, “eso no es ser un buen amigo, yo siempre te he ayudado cuando lo necesitas, pero bueno…”. Esto es…</a:t>
            </a:r>
            <a:endParaRPr sz="15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4350" y="3536300"/>
            <a:ext cx="575300" cy="149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71967" y="3212575"/>
            <a:ext cx="794900" cy="79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55625" y="3266525"/>
            <a:ext cx="744500" cy="7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1326375" y="3351675"/>
            <a:ext cx="169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159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Manipulación 	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6119625" y="3438675"/>
            <a:ext cx="169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159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Chantaje</a:t>
            </a:r>
            <a:endParaRPr b="1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/>
          <p:nvPr/>
        </p:nvSpPr>
        <p:spPr>
          <a:xfrm>
            <a:off x="5832600" y="3411700"/>
            <a:ext cx="1968900" cy="400200"/>
          </a:xfrm>
          <a:prstGeom prst="rect">
            <a:avLst/>
          </a:prstGeom>
          <a:solidFill>
            <a:srgbClr val="E100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1267425" y="3359275"/>
            <a:ext cx="1968900" cy="400200"/>
          </a:xfrm>
          <a:prstGeom prst="rect">
            <a:avLst/>
          </a:prstGeom>
          <a:solidFill>
            <a:srgbClr val="F4A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6475" y="467600"/>
            <a:ext cx="5151048" cy="32842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2284800" y="581275"/>
            <a:ext cx="45744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Ximena le pide a su prima Pau que la acompañe a una fiesta porque si no va ella no la dejarán ir. Pau está cansada y tiene un examen importante al día siguiente, así que le dice: “esta vez no prima, mañana es un día importante”. Ximena responde que por favor la acompañe, que si lo hace les dirá a sus papás que la lleven al viaje que están por hacer próximamente en la familia, Pau tiene muchas ganas de ir a ese viaje, así que accede. Esto es…</a:t>
            </a:r>
            <a:endParaRPr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71967" y="3212575"/>
            <a:ext cx="794900" cy="79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55625" y="3266525"/>
            <a:ext cx="744500" cy="7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1326375" y="3351675"/>
            <a:ext cx="169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159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Manipulación 	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6119625" y="3438675"/>
            <a:ext cx="169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159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Chantaje</a:t>
            </a:r>
            <a:endParaRPr b="1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03013" y="3411697"/>
            <a:ext cx="616463" cy="1660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/>
          <p:nvPr/>
        </p:nvSpPr>
        <p:spPr>
          <a:xfrm>
            <a:off x="5832600" y="3411700"/>
            <a:ext cx="1968900" cy="400200"/>
          </a:xfrm>
          <a:prstGeom prst="rect">
            <a:avLst/>
          </a:prstGeom>
          <a:solidFill>
            <a:srgbClr val="E100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1267425" y="3359275"/>
            <a:ext cx="1968900" cy="400200"/>
          </a:xfrm>
          <a:prstGeom prst="rect">
            <a:avLst/>
          </a:prstGeom>
          <a:solidFill>
            <a:srgbClr val="F4A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4825" y="393750"/>
            <a:ext cx="5870449" cy="335812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1939075" y="550950"/>
            <a:ext cx="54627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Miguel Ángel y Arturo están en el mismo equipo de tenis. Próximamente habrá un torneo y el entrenador solo puede llevar a uno. Elige a Arturo, ya que lleva más tiempo en el equipo y tiene más experiencia. Miguel Ángel sabe que Arturo necesita dinero para pagar algunos gastos y deudas que tiene. Así que lo busca y le dice “Arturo, amigo, sé que estás pasando un difícil momento económico, yo pago tus gastos y deudas, solo debes decirle al entrenador que tú no puedes ir al campeonato y así ganamos los dos”. Esto es…</a:t>
            </a:r>
            <a:endParaRPr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71967" y="3212575"/>
            <a:ext cx="794900" cy="79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55625" y="3266525"/>
            <a:ext cx="744500" cy="7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/>
        </p:nvSpPr>
        <p:spPr>
          <a:xfrm>
            <a:off x="1326375" y="3351675"/>
            <a:ext cx="169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159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Manipulación 	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6119625" y="3438675"/>
            <a:ext cx="169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159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Chantaje</a:t>
            </a:r>
            <a:endParaRPr b="1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03" name="Google Shape;10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28620" y="3150075"/>
            <a:ext cx="886750" cy="199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