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Fira Sans Black"/>
      <p:bold r:id="rId14"/>
      <p:boldItalic r:id="rId15"/>
    </p:embeddedFont>
    <p:embeddedFont>
      <p:font typeface="Fira Sans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FiraSansBlack-boldItalic.fntdata"/><Relationship Id="rId14" Type="http://schemas.openxmlformats.org/officeDocument/2006/relationships/font" Target="fonts/FiraSansBlack-bold.fntdata"/><Relationship Id="rId17" Type="http://schemas.openxmlformats.org/officeDocument/2006/relationships/font" Target="fonts/FiraSans-bold.fntdata"/><Relationship Id="rId16" Type="http://schemas.openxmlformats.org/officeDocument/2006/relationships/font" Target="fonts/FiraSans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FiraSans-boldItalic.fntdata"/><Relationship Id="rId6" Type="http://schemas.openxmlformats.org/officeDocument/2006/relationships/slide" Target="slides/slide1.xml"/><Relationship Id="rId18" Type="http://schemas.openxmlformats.org/officeDocument/2006/relationships/font" Target="fonts/Fira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2dbbc3223b_0_15:notes"/>
          <p:cNvSpPr txBox="1"/>
          <p:nvPr>
            <p:ph idx="1" type="body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g22dbbc3223b_0_15:notes"/>
          <p:cNvSpPr/>
          <p:nvPr>
            <p:ph idx="2" type="sldImg"/>
          </p:nvPr>
        </p:nvSpPr>
        <p:spPr>
          <a:xfrm>
            <a:off x="1143225" y="685778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dbbc3223b_0_86:notes"/>
          <p:cNvSpPr txBox="1"/>
          <p:nvPr>
            <p:ph idx="1" type="body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22dbbc3223b_0_86:notes"/>
          <p:cNvSpPr/>
          <p:nvPr>
            <p:ph idx="2" type="sldImg"/>
          </p:nvPr>
        </p:nvSpPr>
        <p:spPr>
          <a:xfrm>
            <a:off x="1143225" y="685778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2dbbc3223b_0_97:notes"/>
          <p:cNvSpPr txBox="1"/>
          <p:nvPr>
            <p:ph idx="1" type="body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22dbbc3223b_0_97:notes"/>
          <p:cNvSpPr/>
          <p:nvPr>
            <p:ph idx="2" type="sldImg"/>
          </p:nvPr>
        </p:nvSpPr>
        <p:spPr>
          <a:xfrm>
            <a:off x="1143225" y="685778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2dbbc3223b_0_106:notes"/>
          <p:cNvSpPr txBox="1"/>
          <p:nvPr>
            <p:ph idx="1" type="body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22dbbc3223b_0_106:notes"/>
          <p:cNvSpPr/>
          <p:nvPr>
            <p:ph idx="2" type="sldImg"/>
          </p:nvPr>
        </p:nvSpPr>
        <p:spPr>
          <a:xfrm>
            <a:off x="1143225" y="685778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2dbbc3223b_0_114:notes"/>
          <p:cNvSpPr txBox="1"/>
          <p:nvPr>
            <p:ph idx="1" type="body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22dbbc3223b_0_114:notes"/>
          <p:cNvSpPr/>
          <p:nvPr>
            <p:ph idx="2" type="sldImg"/>
          </p:nvPr>
        </p:nvSpPr>
        <p:spPr>
          <a:xfrm>
            <a:off x="1143225" y="685778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2dbbc3223b_0_122:notes"/>
          <p:cNvSpPr txBox="1"/>
          <p:nvPr>
            <p:ph idx="1" type="body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22dbbc3223b_0_122:notes"/>
          <p:cNvSpPr/>
          <p:nvPr>
            <p:ph idx="2" type="sldImg"/>
          </p:nvPr>
        </p:nvSpPr>
        <p:spPr>
          <a:xfrm>
            <a:off x="1143225" y="685778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dbbc3223b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2dbbc3223b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 rotWithShape="1">
          <a:blip r:embed="rId4">
            <a:alphaModFix/>
          </a:blip>
          <a:srcRect b="0" l="159" r="169" t="0"/>
          <a:stretch/>
        </p:blipFill>
        <p:spPr>
          <a:xfrm>
            <a:off x="8707875" y="4579700"/>
            <a:ext cx="322675" cy="4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658875" y="1756475"/>
            <a:ext cx="4048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rgbClr val="12284C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OBJETIVO GENERAL DEL CURSO:</a:t>
            </a:r>
            <a:endParaRPr sz="2000">
              <a:solidFill>
                <a:srgbClr val="12284C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64" name="Google Shape;64;p15"/>
          <p:cNvSpPr txBox="1"/>
          <p:nvPr/>
        </p:nvSpPr>
        <p:spPr>
          <a:xfrm>
            <a:off x="658875" y="820175"/>
            <a:ext cx="40485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2000">
                <a:solidFill>
                  <a:srgbClr val="12284C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SESIÓN 1 </a:t>
            </a:r>
            <a:endParaRPr sz="2000">
              <a:solidFill>
                <a:srgbClr val="12284C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3700">
                <a:solidFill>
                  <a:schemeClr val="lt2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INTRODUCCIÓN</a:t>
            </a:r>
            <a:endParaRPr sz="3700">
              <a:solidFill>
                <a:schemeClr val="lt2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65" name="Google Shape;65;p15"/>
          <p:cNvSpPr txBox="1"/>
          <p:nvPr/>
        </p:nvSpPr>
        <p:spPr>
          <a:xfrm>
            <a:off x="578325" y="2153375"/>
            <a:ext cx="3654600" cy="2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Promover habilidades de regulación, bienestar emocional y toma de decisiones y el conocimiento de los efectos del alcohol en el organismo para retrasar el consumo de alcohol en edades tempranas y desarrollar actitudes responsables de consumo. </a:t>
            </a:r>
            <a:endParaRPr sz="19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6050" y="778488"/>
            <a:ext cx="4131827" cy="3586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b="0" l="159" r="169" t="0"/>
          <a:stretch/>
        </p:blipFill>
        <p:spPr>
          <a:xfrm>
            <a:off x="8707875" y="4579700"/>
            <a:ext cx="322675" cy="4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634250" y="626750"/>
            <a:ext cx="4048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2000">
                <a:solidFill>
                  <a:srgbClr val="12284C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OBJETIVOS DE LAS SESIONES:</a:t>
            </a:r>
            <a:endParaRPr sz="2000">
              <a:solidFill>
                <a:srgbClr val="12284C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1048025" y="1222100"/>
            <a:ext cx="49569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Entender las características personales relacionadas con la etapa de desarrollo </a:t>
            </a:r>
            <a:r>
              <a:rPr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para</a:t>
            </a:r>
            <a:r>
              <a:rPr b="1"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conocer mejores maneras de expresión y regulación emocional, </a:t>
            </a:r>
            <a:r>
              <a:rPr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evitando prácticas de riesgo:</a:t>
            </a:r>
            <a:endParaRPr sz="2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285100" y="2297300"/>
            <a:ext cx="5129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AutoNum type="alphaLcPeriod"/>
            </a:pPr>
            <a:r>
              <a:rPr lang="es" sz="1200" u="sng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Para qué sirve: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Cuando las personas no saben entender los orígenes del propio comportamiento, es más difícil que se puedan tomar decisiones conscientes y, por tanto, viven en piloto automático.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¿Por ejemplo?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Cuando estás en una reunión y todos están comiendo algo y entonces tú sin pensar haces lo mismo. 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577550" y="1222100"/>
            <a:ext cx="3228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4500">
                <a:solidFill>
                  <a:srgbClr val="FF3720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1</a:t>
            </a:r>
            <a:endParaRPr sz="4500">
              <a:solidFill>
                <a:srgbClr val="FF3720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4925" y="1222100"/>
            <a:ext cx="2834277" cy="2884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 rotWithShape="1">
          <a:blip r:embed="rId4">
            <a:alphaModFix/>
          </a:blip>
          <a:srcRect b="0" l="159" r="169" t="0"/>
          <a:stretch/>
        </p:blipFill>
        <p:spPr>
          <a:xfrm>
            <a:off x="8707875" y="4579700"/>
            <a:ext cx="322675" cy="4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4079650" y="786700"/>
            <a:ext cx="4048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2000">
                <a:solidFill>
                  <a:srgbClr val="12284C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OBJETIVOS DE LAS SESIONES:</a:t>
            </a:r>
            <a:endParaRPr sz="2000">
              <a:solidFill>
                <a:srgbClr val="12284C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4208250" y="1406675"/>
            <a:ext cx="41346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Identificar cómo el proceso de </a:t>
            </a:r>
            <a:r>
              <a:rPr b="1"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reconocimiento de uno mismo influye en el proceso de</a:t>
            </a:r>
            <a:r>
              <a:rPr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b="1"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toma de decisiones</a:t>
            </a:r>
            <a:r>
              <a:rPr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las relaciones y el comportamiento:</a:t>
            </a:r>
            <a:endParaRPr sz="1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4079650" y="2436400"/>
            <a:ext cx="40485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AutoNum type="alphaLcPeriod"/>
            </a:pPr>
            <a:r>
              <a:rPr lang="es" sz="1200" u="sng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Para qué sirve: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Cuando puedes identificar las cosas que te hacen sentir bien o mal, tomas mejores decisiones.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¿Por ejemplo? 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Cuando te invitan a un lugar donde no te gusta ir y puedes decir que no, porque sabes que después te vas a sentir mal de haber ido.</a:t>
            </a:r>
            <a:endParaRPr sz="1200" u="sng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3756850" y="1361375"/>
            <a:ext cx="3228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4500">
                <a:solidFill>
                  <a:srgbClr val="FF3720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2</a:t>
            </a:r>
            <a:endParaRPr sz="4500">
              <a:solidFill>
                <a:srgbClr val="FF3720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800" y="799700"/>
            <a:ext cx="2997050" cy="328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 rotWithShape="1">
          <a:blip r:embed="rId4">
            <a:alphaModFix/>
          </a:blip>
          <a:srcRect b="0" l="159" r="169" t="0"/>
          <a:stretch/>
        </p:blipFill>
        <p:spPr>
          <a:xfrm>
            <a:off x="8707875" y="4579700"/>
            <a:ext cx="322675" cy="4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786650" y="779150"/>
            <a:ext cx="4048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2000">
                <a:solidFill>
                  <a:srgbClr val="12284C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OBJETIVOS DE LAS SESIONES:</a:t>
            </a:r>
            <a:endParaRPr sz="2000">
              <a:solidFill>
                <a:srgbClr val="12284C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853725" y="1272600"/>
            <a:ext cx="43314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Reconocer la importancia de las </a:t>
            </a:r>
            <a:r>
              <a:rPr b="1"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habilidades sociales </a:t>
            </a:r>
            <a:r>
              <a:rPr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dentro del manejo de las relaciones para generar </a:t>
            </a:r>
            <a:r>
              <a:rPr b="1"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recursos que permitan vincularse adecuadamente </a:t>
            </a:r>
            <a:r>
              <a:rPr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y tomar mejores decisiones:</a:t>
            </a:r>
            <a:endParaRPr sz="1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90825" y="2467150"/>
            <a:ext cx="57096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AutoNum type="alphaLcPeriod"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Para qué sirve: Cuando entendemos el tipo de vínculos que se forman durante la adolescencia y el peso que estos tienen en la toma de decisiones, se puede entonces tomar mejores decisiones y poner límites. 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¿Por ejemplo? 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Cuando te sientes presionado o manipulado para hacer algo porque todo mundo lo está haciendo y no sabes cómo negarte o alejarte de la situación. </a:t>
            </a:r>
            <a:endParaRPr sz="1200" u="sng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463850" y="1342350"/>
            <a:ext cx="3228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4500">
                <a:solidFill>
                  <a:srgbClr val="FF3720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3</a:t>
            </a:r>
            <a:endParaRPr sz="4500">
              <a:solidFill>
                <a:srgbClr val="FF3720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5900" y="1099850"/>
            <a:ext cx="3038774" cy="2740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 rotWithShape="1">
          <a:blip r:embed="rId4">
            <a:alphaModFix/>
          </a:blip>
          <a:srcRect b="0" l="159" r="169" t="0"/>
          <a:stretch/>
        </p:blipFill>
        <p:spPr>
          <a:xfrm>
            <a:off x="8707875" y="4579700"/>
            <a:ext cx="322675" cy="4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3472475" y="910325"/>
            <a:ext cx="4048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2000">
                <a:solidFill>
                  <a:srgbClr val="12284C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OBJETIVOS DE LAS SESIONES:</a:t>
            </a:r>
            <a:endParaRPr sz="2000">
              <a:solidFill>
                <a:srgbClr val="12284C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3674925" y="1401400"/>
            <a:ext cx="49713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Conocer cuáles son los </a:t>
            </a:r>
            <a:r>
              <a:rPr b="1"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efectos del consumo</a:t>
            </a:r>
            <a:r>
              <a:rPr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de alcohol en el cuerpo y cómo estos afectan en el proceso de toma decisiones para evitar en consumo de alcohol a temprana edad:</a:t>
            </a:r>
            <a:endParaRPr sz="15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3004275" y="2416875"/>
            <a:ext cx="57036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AutoNum type="alphaLcPeriod"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Para qué sirve: Cuando conocemos lo que pasa en nuestro cuerpo y somos conscientes de lo que pasa cuando tomamos alcohol, podemos entonces entender las consecuencias y daños irreversibles que este causa en el cuerpo.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¿Por ejemplo? 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Cuando alguien que tú conoces toma de manera desmedida y su comportamiento cambia o empieza a tener problemas en familia o escuela</a:t>
            </a:r>
            <a:endParaRPr sz="1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3290575" y="1471150"/>
            <a:ext cx="3228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4500">
                <a:solidFill>
                  <a:srgbClr val="FF3720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4</a:t>
            </a:r>
            <a:endParaRPr sz="4500">
              <a:solidFill>
                <a:srgbClr val="FF3720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600" y="1401400"/>
            <a:ext cx="2699474" cy="2182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b="0" l="159" r="169" t="0"/>
          <a:stretch/>
        </p:blipFill>
        <p:spPr>
          <a:xfrm>
            <a:off x="8707875" y="4579700"/>
            <a:ext cx="322675" cy="4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634250" y="626750"/>
            <a:ext cx="4048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2000">
                <a:solidFill>
                  <a:srgbClr val="12284C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OBJETIVOS DE LAS SESIONES:</a:t>
            </a:r>
            <a:endParaRPr sz="2000">
              <a:solidFill>
                <a:srgbClr val="12284C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1021275" y="1251475"/>
            <a:ext cx="72477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Reconocer el impacto de los factores involucrados en el proceso de toma de decisiones para entender el comportamiento adictivo y desarrollar herramientas que permitan tener </a:t>
            </a:r>
            <a:r>
              <a:rPr b="1" lang="es" sz="1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opciones funcionales de vinculación y decisión:</a:t>
            </a:r>
            <a:endParaRPr sz="1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1255100" y="1993425"/>
            <a:ext cx="63126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AutoNum type="alphaLcPeriod"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Para qué sirve: Para reconocer cuáles pueden ser los comportamientos que son de riesgo y me hacen más vulnerable a tomar decisiones que causen un daño a mi salud y saber cómo regular mis emociones y pensamientos para tomar buenas decisiones.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¿Por ejemplo? 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Si puedo entender cuál es el posible origen de tomar malas decisiones, puedo entonces utilizar estrategias distintas que me ayuden a sentirme mejor sin la necesidad de utilizar el alcohol. Por ejemplo: hacer deporte, tener un hobbie, ayudar a las personas, buscar mis pasiones, trazarme metas, etc.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698475" y="1251475"/>
            <a:ext cx="3228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4200">
                <a:solidFill>
                  <a:srgbClr val="FF3720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5</a:t>
            </a:r>
            <a:endParaRPr sz="4200">
              <a:solidFill>
                <a:srgbClr val="FF3720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7875" y="4579700"/>
            <a:ext cx="322675" cy="4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